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2"/>
  </p:notesMasterIdLst>
  <p:handoutMasterIdLst>
    <p:handoutMasterId r:id="rId13"/>
  </p:handoutMasterIdLst>
  <p:sldIdLst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6" userDrawn="1">
          <p15:clr>
            <a:srgbClr val="A4A3A4"/>
          </p15:clr>
        </p15:guide>
        <p15:guide id="2" pos="46" userDrawn="1">
          <p15:clr>
            <a:srgbClr val="A4A3A4"/>
          </p15:clr>
        </p15:guide>
        <p15:guide id="3" pos="1620" userDrawn="1">
          <p15:clr>
            <a:srgbClr val="A4A3A4"/>
          </p15:clr>
        </p15:guide>
        <p15:guide id="4" pos="3194" userDrawn="1">
          <p15:clr>
            <a:srgbClr val="A4A3A4"/>
          </p15:clr>
        </p15:guide>
        <p15:guide id="5" orient="horz" pos="5692" userDrawn="1">
          <p15:clr>
            <a:srgbClr val="A4A3A4"/>
          </p15:clr>
        </p15:guide>
        <p15:guide id="6" orient="horz" pos="164" userDrawn="1">
          <p15:clr>
            <a:srgbClr val="A4A3A4"/>
          </p15:clr>
        </p15:guide>
        <p15:guide id="7" pos="154" userDrawn="1">
          <p15:clr>
            <a:srgbClr val="A4A3A4"/>
          </p15:clr>
        </p15:guide>
        <p15:guide id="8" pos="1743" userDrawn="1">
          <p15:clr>
            <a:srgbClr val="A4A3A4"/>
          </p15:clr>
        </p15:guide>
        <p15:guide id="9" pos="3086" userDrawn="1">
          <p15:clr>
            <a:srgbClr val="A4A3A4"/>
          </p15:clr>
        </p15:guide>
        <p15:guide id="10" pos="2654" userDrawn="1">
          <p15:clr>
            <a:srgbClr val="A4A3A4"/>
          </p15:clr>
        </p15:guide>
        <p15:guide id="11" pos="2546" userDrawn="1">
          <p15:clr>
            <a:srgbClr val="A4A3A4"/>
          </p15:clr>
        </p15:guide>
        <p15:guide id="12" pos="14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B00"/>
    <a:srgbClr val="FFE300"/>
    <a:srgbClr val="55E76D"/>
    <a:srgbClr val="FF2A1C"/>
    <a:srgbClr val="EB3C39"/>
    <a:srgbClr val="3643FF"/>
    <a:srgbClr val="080F1C"/>
    <a:srgbClr val="00F4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66" autoAdjust="0"/>
    <p:restoredTop sz="94795"/>
  </p:normalViewPr>
  <p:slideViewPr>
    <p:cSldViewPr snapToGrid="0" snapToObjects="1">
      <p:cViewPr varScale="1">
        <p:scale>
          <a:sx n="114" d="100"/>
          <a:sy n="114" d="100"/>
        </p:scale>
        <p:origin x="7848" y="102"/>
      </p:cViewPr>
      <p:guideLst>
        <p:guide orient="horz" pos="3016"/>
        <p:guide pos="46"/>
        <p:guide pos="1620"/>
        <p:guide pos="3194"/>
        <p:guide orient="horz" pos="5692"/>
        <p:guide orient="horz" pos="164"/>
        <p:guide pos="154"/>
        <p:guide pos="1743"/>
        <p:guide pos="3086"/>
        <p:guide pos="2654"/>
        <p:guide pos="2546"/>
        <p:guide pos="14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53" d="100"/>
          <a:sy n="153" d="100"/>
        </p:scale>
        <p:origin x="47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lla Coco" userId="5d294ea9-b5fd-43f4-a510-7e68af45b520" providerId="ADAL" clId="{52CF31A0-AA16-496D-B995-9AD90B593EDB}"/>
    <pc:docChg chg="modSld">
      <pc:chgData name="Majella Coco" userId="5d294ea9-b5fd-43f4-a510-7e68af45b520" providerId="ADAL" clId="{52CF31A0-AA16-496D-B995-9AD90B593EDB}" dt="2026-03-24T22:44:43.694" v="23" actId="6549"/>
      <pc:docMkLst>
        <pc:docMk/>
      </pc:docMkLst>
      <pc:sldChg chg="modSp mod">
        <pc:chgData name="Majella Coco" userId="5d294ea9-b5fd-43f4-a510-7e68af45b520" providerId="ADAL" clId="{52CF31A0-AA16-496D-B995-9AD90B593EDB}" dt="2026-03-24T22:44:43.694" v="23" actId="6549"/>
        <pc:sldMkLst>
          <pc:docMk/>
          <pc:sldMk cId="915196684" sldId="266"/>
        </pc:sldMkLst>
        <pc:spChg chg="mod">
          <ac:chgData name="Majella Coco" userId="5d294ea9-b5fd-43f4-a510-7e68af45b520" providerId="ADAL" clId="{52CF31A0-AA16-496D-B995-9AD90B593EDB}" dt="2026-03-24T22:44:43.694" v="23" actId="6549"/>
          <ac:spMkLst>
            <pc:docMk/>
            <pc:sldMk cId="915196684" sldId="266"/>
            <ac:spMk id="3" creationId="{E1B7A110-28A4-032F-0EF7-66C5D98C24A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39BAA3-9107-7A44-B923-593012ECC1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96CA98-80BC-3E4E-AD1E-A4B15C81B0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318B8-9FD4-9546-93E2-12CBC1689D89}" type="datetimeFigureOut">
              <a:rPr lang="ca-ES" smtClean="0"/>
              <a:t>25/3/2026</a:t>
            </a:fld>
            <a:endParaRPr lang="ca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828E1E-F5C4-F04B-B6CA-A010DA53C1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F7FA0-989C-2247-90DD-1B8B82CA21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D4EB0-88AD-D74B-8953-BA9CF20A6DE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2976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F8D4E-7A35-C148-84D8-DA4753DDBB74}" type="datetimeFigureOut">
              <a:rPr lang="ca-ES" smtClean="0"/>
              <a:t>25/3/2026</a:t>
            </a:fld>
            <a:endParaRPr lang="ca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822B9-0FAD-C841-B8FA-3C12F90E84A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4557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496484"/>
            <a:ext cx="4371975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802718"/>
            <a:ext cx="3857625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25/3/2026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9470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25/3/2026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7249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8" y="2279655"/>
            <a:ext cx="4436269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8" y="6119288"/>
            <a:ext cx="4436269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25/3/2026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4909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25/3/2026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7763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6" y="486838"/>
            <a:ext cx="4436269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2241553"/>
            <a:ext cx="2175941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8" y="2241553"/>
            <a:ext cx="2186657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8" y="3340100"/>
            <a:ext cx="218665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25/3/2026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863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25/3/2026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6653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25/3/2026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3462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8" y="1316571"/>
            <a:ext cx="2603897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2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25/3/2026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0917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8" y="1316571"/>
            <a:ext cx="2603897" cy="6498167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2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25/3/2026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1325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7" y="598396"/>
            <a:ext cx="4436269" cy="1655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7" y="2434169"/>
            <a:ext cx="4436269" cy="5506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4" y="8235952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965AA-DFA7-F240-84A4-6AEA8ED9B0FB}" type="datetimeFigureOut">
              <a:rPr lang="ca-ES" smtClean="0"/>
              <a:t>25/3/2026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4" y="8235953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5" y="8252889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  <p:pic>
        <p:nvPicPr>
          <p:cNvPr id="11" name="Picture 1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FE66439-B8BF-3781-FB0A-FFC7241477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51435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4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sm.anzca.edu.au/guidelines-for-sourcing-imag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35B92-2BE6-84F9-2EF3-355D4EAF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18" y="598395"/>
            <a:ext cx="4436269" cy="757966"/>
          </a:xfrm>
        </p:spPr>
        <p:txBody>
          <a:bodyPr/>
          <a:lstStyle/>
          <a:p>
            <a:r>
              <a:rPr lang="en-AU" b="1" dirty="0">
                <a:latin typeface="Apercu Arabic Pro" panose="020B0503050601040103"/>
              </a:rPr>
              <a:t>ePoster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EA659-8AD5-ECA6-8455-C4FD392B6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17" y="1443569"/>
            <a:ext cx="4436269" cy="5506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AU" sz="2400" dirty="0">
                <a:latin typeface="Arial"/>
                <a:cs typeface="Arial"/>
              </a:rPr>
              <a:t>Thank you for accepting our offer to submit an </a:t>
            </a:r>
            <a:r>
              <a:rPr lang="en-AU" sz="2400" dirty="0" err="1">
                <a:latin typeface="Arial"/>
                <a:cs typeface="Arial"/>
              </a:rPr>
              <a:t>ePoster</a:t>
            </a:r>
            <a:r>
              <a:rPr lang="en-AU" sz="2400" dirty="0">
                <a:latin typeface="Arial"/>
                <a:cs typeface="Arial"/>
              </a:rPr>
              <a:t> for the 2026 ANZCA ASM. </a:t>
            </a:r>
          </a:p>
          <a:p>
            <a:pPr marL="0" indent="0">
              <a:buNone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This guide provides hints and tips about designing your poster’s structure and graphic design.</a:t>
            </a:r>
          </a:p>
          <a:p>
            <a:pPr marL="0" indent="0">
              <a:buNone/>
            </a:pP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There are also some rules. </a:t>
            </a:r>
          </a:p>
        </p:txBody>
      </p:sp>
    </p:spTree>
    <p:extLst>
      <p:ext uri="{BB962C8B-B14F-4D97-AF65-F5344CB8AC3E}">
        <p14:creationId xmlns:p14="http://schemas.microsoft.com/office/powerpoint/2010/main" val="79764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4E8F1-85C5-81B5-24BD-7170016D9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4043-8641-B6E0-1CD2-DD5E8E13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18" y="598395"/>
            <a:ext cx="4436269" cy="757966"/>
          </a:xfrm>
        </p:spPr>
        <p:txBody>
          <a:bodyPr/>
          <a:lstStyle/>
          <a:p>
            <a:r>
              <a:rPr lang="en-AU" b="1" dirty="0">
                <a:latin typeface="Apercu Arabic Pro" panose="020B0503050601040103"/>
              </a:rPr>
              <a:t>The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7A110-28A4-032F-0EF7-66C5D98C2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17" y="1443569"/>
            <a:ext cx="4436269" cy="73224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US" sz="1400" dirty="0">
                <a:latin typeface="Arial"/>
                <a:cs typeface="Arial"/>
              </a:rPr>
              <a:t>Your ePoster must be a single slide in portrait format, i.e. </a:t>
            </a:r>
            <a:r>
              <a:rPr lang="en-US" sz="1400">
                <a:latin typeface="Arial"/>
                <a:cs typeface="Arial"/>
              </a:rPr>
              <a:t>9:16 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ePoster template provided is the preferred format; however, you may adjust the layout to suit your content, and a blank template is also provided.</a:t>
            </a:r>
          </a:p>
          <a:p>
            <a:pPr marL="285750" indent="-28575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sz="1400" dirty="0">
                <a:latin typeface="Arial"/>
                <a:cs typeface="Arial"/>
              </a:rPr>
              <a:t>We’re pleased to advise that short videos may be included in your ePoster.</a:t>
            </a:r>
          </a:p>
          <a:p>
            <a:pPr marL="285750" indent="-28575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You must declare on your ePoster whether, or not, there is a conflict of interest, i.e., personal, professional or business affiliation relevant to the presentation.</a:t>
            </a:r>
          </a:p>
          <a:p>
            <a:pPr marL="285750" indent="-28575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Sources of funding, equipment or other support must be given.</a:t>
            </a:r>
          </a:p>
          <a:p>
            <a:pPr marL="285750" indent="-28575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Refer to ‘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sourcing images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’ if you plan to include photos or imagery.</a:t>
            </a:r>
          </a:p>
          <a:p>
            <a:pPr marL="285750" indent="-28575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You should ‘Save-as’ or export your single slide as a PDF to upload.  </a:t>
            </a:r>
          </a:p>
          <a:p>
            <a:pPr marL="285750" indent="-28575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sz="1400" dirty="0">
                <a:latin typeface="Arial"/>
                <a:cs typeface="Arial"/>
              </a:rPr>
              <a:t>The following hints and tips are just that; ultimately, it's up to you. You should not feel constrained by the following design guidelines. </a:t>
            </a:r>
          </a:p>
          <a:p>
            <a:pPr marL="285750" indent="-28575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270" indent="-128270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9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8FEB9-31C3-4BDF-7B23-51F2B94D8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8206-2623-FF8B-CD71-E7FCE663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15" y="475590"/>
            <a:ext cx="4436269" cy="757966"/>
          </a:xfrm>
        </p:spPr>
        <p:txBody>
          <a:bodyPr/>
          <a:lstStyle/>
          <a:p>
            <a:r>
              <a:rPr lang="en-AU" b="1" dirty="0">
                <a:latin typeface="Apercu Arabic Pro" panose="020B0503050601040103"/>
              </a:rPr>
              <a:t>An effective poster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9B29F-90F9-962F-48BF-066477A6F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17" y="1443569"/>
            <a:ext cx="4436269" cy="5506321"/>
          </a:xfrm>
        </p:spPr>
        <p:txBody>
          <a:bodyPr/>
          <a:lstStyle/>
          <a:p>
            <a:pPr marL="285750" indent="-285750"/>
            <a:endParaRPr lang="en-US" sz="1600" dirty="0"/>
          </a:p>
          <a:p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C48891-5C51-86AC-D1D8-EAADF0D70E4C}"/>
              </a:ext>
            </a:extLst>
          </p:cNvPr>
          <p:cNvGrpSpPr/>
          <p:nvPr/>
        </p:nvGrpSpPr>
        <p:grpSpPr>
          <a:xfrm>
            <a:off x="1003299" y="1173923"/>
            <a:ext cx="3467101" cy="2268979"/>
            <a:chOff x="245474" y="2227543"/>
            <a:chExt cx="3817650" cy="2632594"/>
          </a:xfrm>
        </p:grpSpPr>
        <p:sp>
          <p:nvSpPr>
            <p:cNvPr id="5" name="Focused">
              <a:extLst>
                <a:ext uri="{FF2B5EF4-FFF2-40B4-BE49-F238E27FC236}">
                  <a16:creationId xmlns:a16="http://schemas.microsoft.com/office/drawing/2014/main" id="{92D993AA-882C-E0C4-0C1E-8AFDCF261539}"/>
                </a:ext>
              </a:extLst>
            </p:cNvPr>
            <p:cNvSpPr txBox="1"/>
            <p:nvPr/>
          </p:nvSpPr>
          <p:spPr>
            <a:xfrm>
              <a:off x="1184393" y="3817421"/>
              <a:ext cx="1222206" cy="2667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>
                <a:defRPr sz="4500" b="0">
                  <a:latin typeface="Sofia Pro Regular"/>
                  <a:ea typeface="Sofia Pro Regular"/>
                  <a:cs typeface="Sofia Pro Regular"/>
                  <a:sym typeface="Sofia Pro Regular"/>
                </a:defRPr>
              </a:lvl1pPr>
            </a:lstStyle>
            <a:p>
              <a:pPr algn="ctr"/>
              <a:r>
                <a:rPr sz="1400" dirty="0">
                  <a:latin typeface="Arial" panose="020B0604020202020204" pitchFamily="34" charset="0"/>
                  <a:cs typeface="Arial" panose="020B0604020202020204" pitchFamily="34" charset="0"/>
                </a:rPr>
                <a:t>Focused</a:t>
              </a:r>
            </a:p>
          </p:txBody>
        </p:sp>
        <p:pic>
          <p:nvPicPr>
            <p:cNvPr id="6" name="Image" descr="Image">
              <a:extLst>
                <a:ext uri="{FF2B5EF4-FFF2-40B4-BE49-F238E27FC236}">
                  <a16:creationId xmlns:a16="http://schemas.microsoft.com/office/drawing/2014/main" id="{50EA28D7-65C4-F171-B5DB-440C4630C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8385" y="2227543"/>
              <a:ext cx="1374222" cy="137422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7" name="Focus on your major findings.…">
              <a:extLst>
                <a:ext uri="{FF2B5EF4-FFF2-40B4-BE49-F238E27FC236}">
                  <a16:creationId xmlns:a16="http://schemas.microsoft.com/office/drawing/2014/main" id="{2E5C5DEE-6236-D9FE-9E3C-BAFCE71994F9}"/>
                </a:ext>
              </a:extLst>
            </p:cNvPr>
            <p:cNvSpPr txBox="1"/>
            <p:nvPr/>
          </p:nvSpPr>
          <p:spPr>
            <a:xfrm>
              <a:off x="245474" y="4211407"/>
              <a:ext cx="3817650" cy="64873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25400" tIns="25400" rIns="25400" bIns="25400">
              <a:spAutoFit/>
            </a:bodyPr>
            <a:lstStyle/>
            <a:p>
              <a:pPr defTabSz="228600">
                <a:spcAft>
                  <a:spcPts val="600"/>
                </a:spcAft>
                <a:defRPr sz="3500" b="0">
                  <a:latin typeface="Sofia Pro Regular"/>
                  <a:ea typeface="Sofia Pro Regular"/>
                  <a:cs typeface="Sofia Pro Regular"/>
                  <a:sym typeface="Sofia Pro Regular"/>
                </a:defRPr>
              </a:pPr>
              <a:r>
                <a:rPr sz="1400" dirty="0">
                  <a:latin typeface="Arial" panose="020B0604020202020204" pitchFamily="34" charset="0"/>
                  <a:cs typeface="Arial" panose="020B0604020202020204" pitchFamily="34" charset="0"/>
                </a:rPr>
                <a:t>Focus on your major findings.</a:t>
              </a:r>
            </a:p>
            <a:p>
              <a:pPr defTabSz="228600">
                <a:spcAft>
                  <a:spcPts val="600"/>
                </a:spcAft>
                <a:defRPr sz="3500" b="0">
                  <a:latin typeface="Sofia Pro Regular"/>
                  <a:ea typeface="Sofia Pro Regular"/>
                  <a:cs typeface="Sofia Pro Regular"/>
                  <a:sym typeface="Sofia Pro Regular"/>
                </a:defRPr>
              </a:pPr>
              <a:r>
                <a:rPr sz="1400" dirty="0">
                  <a:latin typeface="Arial" panose="020B0604020202020204" pitchFamily="34" charset="0"/>
                  <a:cs typeface="Arial" panose="020B0604020202020204" pitchFamily="34" charset="0"/>
                </a:rPr>
                <a:t>A common fault is to try to cover too much.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062361B-31A1-6075-622F-73BA02C4694B}"/>
              </a:ext>
            </a:extLst>
          </p:cNvPr>
          <p:cNvGrpSpPr/>
          <p:nvPr/>
        </p:nvGrpSpPr>
        <p:grpSpPr>
          <a:xfrm>
            <a:off x="1003299" y="3957908"/>
            <a:ext cx="3197293" cy="2140655"/>
            <a:chOff x="3879090" y="2267865"/>
            <a:chExt cx="3034807" cy="2750319"/>
          </a:xfrm>
        </p:grpSpPr>
        <p:sp>
          <p:nvSpPr>
            <p:cNvPr id="9" name="Bar Graph">
              <a:extLst>
                <a:ext uri="{FF2B5EF4-FFF2-40B4-BE49-F238E27FC236}">
                  <a16:creationId xmlns:a16="http://schemas.microsoft.com/office/drawing/2014/main" id="{7F167ADE-B90C-53ED-9204-F8F1ED1A04FF}"/>
                </a:ext>
              </a:extLst>
            </p:cNvPr>
            <p:cNvSpPr/>
            <p:nvPr/>
          </p:nvSpPr>
          <p:spPr>
            <a:xfrm>
              <a:off x="4695597" y="2267865"/>
              <a:ext cx="1367977" cy="136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lnTo>
                    <a:pt x="0" y="21404"/>
                  </a:lnTo>
                  <a:cubicBezTo>
                    <a:pt x="0" y="21511"/>
                    <a:pt x="87" y="21600"/>
                    <a:pt x="194" y="21600"/>
                  </a:cubicBezTo>
                  <a:lnTo>
                    <a:pt x="21406" y="21600"/>
                  </a:lnTo>
                  <a:cubicBezTo>
                    <a:pt x="21513" y="21600"/>
                    <a:pt x="21600" y="21511"/>
                    <a:pt x="21600" y="21404"/>
                  </a:cubicBezTo>
                  <a:lnTo>
                    <a:pt x="21600" y="20822"/>
                  </a:lnTo>
                  <a:cubicBezTo>
                    <a:pt x="21600" y="20715"/>
                    <a:pt x="21513" y="20628"/>
                    <a:pt x="21406" y="20628"/>
                  </a:cubicBezTo>
                  <a:lnTo>
                    <a:pt x="1163" y="20628"/>
                  </a:lnTo>
                  <a:cubicBezTo>
                    <a:pt x="1056" y="20628"/>
                    <a:pt x="970" y="20539"/>
                    <a:pt x="970" y="20432"/>
                  </a:cubicBezTo>
                  <a:lnTo>
                    <a:pt x="970" y="194"/>
                  </a:lnTo>
                  <a:cubicBezTo>
                    <a:pt x="970" y="87"/>
                    <a:pt x="883" y="0"/>
                    <a:pt x="776" y="0"/>
                  </a:cubicBezTo>
                  <a:lnTo>
                    <a:pt x="194" y="0"/>
                  </a:lnTo>
                  <a:close/>
                  <a:moveTo>
                    <a:pt x="16860" y="3004"/>
                  </a:moveTo>
                  <a:lnTo>
                    <a:pt x="16860" y="19065"/>
                  </a:lnTo>
                  <a:lnTo>
                    <a:pt x="19553" y="19065"/>
                  </a:lnTo>
                  <a:lnTo>
                    <a:pt x="19553" y="3004"/>
                  </a:lnTo>
                  <a:lnTo>
                    <a:pt x="16860" y="3004"/>
                  </a:lnTo>
                  <a:close/>
                  <a:moveTo>
                    <a:pt x="7272" y="6922"/>
                  </a:moveTo>
                  <a:lnTo>
                    <a:pt x="7272" y="19065"/>
                  </a:lnTo>
                  <a:lnTo>
                    <a:pt x="9965" y="19065"/>
                  </a:lnTo>
                  <a:lnTo>
                    <a:pt x="9965" y="6922"/>
                  </a:lnTo>
                  <a:lnTo>
                    <a:pt x="7272" y="6922"/>
                  </a:lnTo>
                  <a:close/>
                  <a:moveTo>
                    <a:pt x="12066" y="10127"/>
                  </a:moveTo>
                  <a:lnTo>
                    <a:pt x="12066" y="19065"/>
                  </a:lnTo>
                  <a:lnTo>
                    <a:pt x="14759" y="19065"/>
                  </a:lnTo>
                  <a:lnTo>
                    <a:pt x="14759" y="10127"/>
                  </a:lnTo>
                  <a:lnTo>
                    <a:pt x="12066" y="10127"/>
                  </a:lnTo>
                  <a:close/>
                  <a:moveTo>
                    <a:pt x="2478" y="15151"/>
                  </a:moveTo>
                  <a:lnTo>
                    <a:pt x="2478" y="19065"/>
                  </a:lnTo>
                  <a:lnTo>
                    <a:pt x="5171" y="19065"/>
                  </a:lnTo>
                  <a:lnTo>
                    <a:pt x="5171" y="15151"/>
                  </a:lnTo>
                  <a:lnTo>
                    <a:pt x="2478" y="15151"/>
                  </a:lnTo>
                  <a:close/>
                </a:path>
              </a:pathLst>
            </a:custGeom>
            <a:solidFill>
              <a:srgbClr val="000000"/>
            </a:solidFill>
            <a:ln w="63500">
              <a:solidFill>
                <a:srgbClr val="000000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raphics">
              <a:extLst>
                <a:ext uri="{FF2B5EF4-FFF2-40B4-BE49-F238E27FC236}">
                  <a16:creationId xmlns:a16="http://schemas.microsoft.com/office/drawing/2014/main" id="{1136A0F1-2348-60F9-68CD-90E7F5713811}"/>
                </a:ext>
              </a:extLst>
            </p:cNvPr>
            <p:cNvSpPr txBox="1"/>
            <p:nvPr/>
          </p:nvSpPr>
          <p:spPr>
            <a:xfrm>
              <a:off x="4695597" y="3834304"/>
              <a:ext cx="1367977" cy="2667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defRPr sz="4500" b="0">
                  <a:latin typeface="Sofia Pro Regular"/>
                  <a:ea typeface="Sofia Pro Regular"/>
                  <a:cs typeface="Sofia Pro Regular"/>
                  <a:sym typeface="Sofia Pro Regular"/>
                </a:defRPr>
              </a:lvl1pPr>
            </a:lstStyle>
            <a:p>
              <a:pPr algn="ctr"/>
              <a:r>
                <a:rPr sz="1400" dirty="0">
                  <a:latin typeface="Arial" panose="020B0604020202020204" pitchFamily="34" charset="0"/>
                  <a:cs typeface="Arial" panose="020B0604020202020204" pitchFamily="34" charset="0"/>
                </a:rPr>
                <a:t>Graphics</a:t>
              </a:r>
            </a:p>
          </p:txBody>
        </p:sp>
        <p:sp>
          <p:nvSpPr>
            <p:cNvPr id="11" name="Let graphs and images tell the story.…">
              <a:extLst>
                <a:ext uri="{FF2B5EF4-FFF2-40B4-BE49-F238E27FC236}">
                  <a16:creationId xmlns:a16="http://schemas.microsoft.com/office/drawing/2014/main" id="{9635A552-0CB2-D0A2-B352-5C145DD0570A}"/>
                </a:ext>
              </a:extLst>
            </p:cNvPr>
            <p:cNvSpPr txBox="1"/>
            <p:nvPr/>
          </p:nvSpPr>
          <p:spPr>
            <a:xfrm>
              <a:off x="3879090" y="4299816"/>
              <a:ext cx="3034807" cy="7183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25400" tIns="25400" rIns="25400" bIns="25400">
              <a:spAutoFit/>
            </a:bodyPr>
            <a:lstStyle>
              <a:defPPr>
                <a:defRPr lang="en-US"/>
              </a:defPPr>
              <a:lvl1pPr defTabSz="228600">
                <a:spcAft>
                  <a:spcPts val="600"/>
                </a:spcAft>
                <a:defRPr sz="1400" b="0">
                  <a:latin typeface="+mj-lt"/>
                  <a:ea typeface="Sofia Pro Regular"/>
                  <a:cs typeface="Sofia Pro Regular"/>
                </a:defRPr>
              </a:lvl1pPr>
            </a:lstStyle>
            <a:p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Let graphs and images tell the story.</a:t>
              </a:r>
            </a:p>
            <a:p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Use text sparingly.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CB33C3-6AA9-6F99-4FC7-DEA0266C52E6}"/>
              </a:ext>
            </a:extLst>
          </p:cNvPr>
          <p:cNvGrpSpPr/>
          <p:nvPr/>
        </p:nvGrpSpPr>
        <p:grpSpPr>
          <a:xfrm>
            <a:off x="1422399" y="6565840"/>
            <a:ext cx="2476500" cy="1975568"/>
            <a:chOff x="7654002" y="2403009"/>
            <a:chExt cx="2880682" cy="2497537"/>
          </a:xfrm>
        </p:grpSpPr>
        <p:pic>
          <p:nvPicPr>
            <p:cNvPr id="13" name="list.png" descr="list.png">
              <a:extLst>
                <a:ext uri="{FF2B5EF4-FFF2-40B4-BE49-F238E27FC236}">
                  <a16:creationId xmlns:a16="http://schemas.microsoft.com/office/drawing/2014/main" id="{3DC3008E-F9C7-C283-EE7C-291475D3E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39162" y="2403009"/>
              <a:ext cx="1241374" cy="124137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4" name="Ordered">
              <a:extLst>
                <a:ext uri="{FF2B5EF4-FFF2-40B4-BE49-F238E27FC236}">
                  <a16:creationId xmlns:a16="http://schemas.microsoft.com/office/drawing/2014/main" id="{48FB8262-FC31-0E00-7841-05570DA0EC59}"/>
                </a:ext>
              </a:extLst>
            </p:cNvPr>
            <p:cNvSpPr txBox="1"/>
            <p:nvPr/>
          </p:nvSpPr>
          <p:spPr>
            <a:xfrm>
              <a:off x="8531545" y="3834304"/>
              <a:ext cx="1222205" cy="2667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>
                <a:defRPr sz="4500" b="0">
                  <a:latin typeface="Sofia Pro Regular"/>
                  <a:ea typeface="Sofia Pro Regular"/>
                  <a:cs typeface="Sofia Pro Regular"/>
                  <a:sym typeface="Sofia Pro Regular"/>
                </a:defRPr>
              </a:lvl1pPr>
            </a:lstStyle>
            <a:p>
              <a:pPr algn="ctr"/>
              <a:r>
                <a:rPr sz="1400">
                  <a:latin typeface="Arial" panose="020B0604020202020204" pitchFamily="34" charset="0"/>
                  <a:cs typeface="Arial" panose="020B0604020202020204" pitchFamily="34" charset="0"/>
                </a:rPr>
                <a:t>Ordered</a:t>
              </a:r>
            </a:p>
          </p:txBody>
        </p:sp>
        <p:sp>
          <p:nvSpPr>
            <p:cNvPr id="15" name="Keep the sequence…">
              <a:extLst>
                <a:ext uri="{FF2B5EF4-FFF2-40B4-BE49-F238E27FC236}">
                  <a16:creationId xmlns:a16="http://schemas.microsoft.com/office/drawing/2014/main" id="{4AE83244-FBB1-F629-01BA-7D4187CAFB1E}"/>
                </a:ext>
              </a:extLst>
            </p:cNvPr>
            <p:cNvSpPr txBox="1"/>
            <p:nvPr/>
          </p:nvSpPr>
          <p:spPr>
            <a:xfrm>
              <a:off x="7654002" y="4290964"/>
              <a:ext cx="2880682" cy="6095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25400" tIns="25400" rIns="25400" bIns="25400">
              <a:spAutoFit/>
            </a:bodyPr>
            <a:lstStyle/>
            <a:p>
              <a:pPr defTabSz="228600">
                <a:defRPr sz="3500" b="0">
                  <a:latin typeface="Sofia Pro Regular"/>
                  <a:ea typeface="Sofia Pro Regular"/>
                  <a:cs typeface="Sofia Pro Regular"/>
                  <a:sym typeface="Sofia Pro Regular"/>
                </a:defRPr>
              </a:pPr>
              <a:r>
                <a:rPr sz="1400" dirty="0">
                  <a:latin typeface="Arial" panose="020B0604020202020204" pitchFamily="34" charset="0"/>
                  <a:cs typeface="Arial" panose="020B0604020202020204" pitchFamily="34" charset="0"/>
                </a:rPr>
                <a:t>Keep the sequence </a:t>
              </a: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sz="1400" dirty="0">
                  <a:latin typeface="Arial" panose="020B0604020202020204" pitchFamily="34" charset="0"/>
                  <a:cs typeface="Arial" panose="020B0604020202020204" pitchFamily="34" charset="0"/>
                </a:rPr>
                <a:t>ell-ordered and obvious.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654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3022A-90C7-4A76-8CD5-621FF990F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3C9D0-01EF-F2FC-D843-36732DAA2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18" y="598395"/>
            <a:ext cx="4436269" cy="757966"/>
          </a:xfrm>
        </p:spPr>
        <p:txBody>
          <a:bodyPr/>
          <a:lstStyle/>
          <a:p>
            <a:r>
              <a:rPr lang="en-AU" b="1" dirty="0">
                <a:latin typeface="Apercu Arabic Pro" panose="020B0503050601040103"/>
              </a:rPr>
              <a:t>Start by designing your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44AA6-7AA7-E61C-ECB5-46DB16E7E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17" y="1608669"/>
            <a:ext cx="4436269" cy="550632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Anyone viewing your poster should be able to easily understand the sequence of information. </a:t>
            </a:r>
          </a:p>
          <a:p>
            <a:pPr marL="285750" indent="-28575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diagram&#10;&#10;AI-generated content may be incorrect.">
            <a:extLst>
              <a:ext uri="{FF2B5EF4-FFF2-40B4-BE49-F238E27FC236}">
                <a16:creationId xmlns:a16="http://schemas.microsoft.com/office/drawing/2014/main" id="{6DF72BF7-64E8-A5AA-D92B-68563E892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" y="2290762"/>
            <a:ext cx="408622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6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E8619-4973-945A-7C5A-62E6BE4BD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5DF83-E9AF-60AC-41AC-F22745A9E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18" y="598395"/>
            <a:ext cx="4436269" cy="757966"/>
          </a:xfrm>
        </p:spPr>
        <p:txBody>
          <a:bodyPr/>
          <a:lstStyle/>
          <a:p>
            <a:r>
              <a:rPr lang="en-AU" b="1" dirty="0">
                <a:latin typeface="Apercu Arabic Pro" panose="020B0503050601040103"/>
              </a:rPr>
              <a:t>Layout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E861D-EB37-84FC-DF93-D3BEAFBCE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17" y="1443569"/>
            <a:ext cx="4436269" cy="5506321"/>
          </a:xfrm>
        </p:spPr>
        <p:txBody>
          <a:bodyPr/>
          <a:lstStyle/>
          <a:p>
            <a:pPr marL="285750" indent="-28575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example shown here shows the sequence clearly, because it has been organized into a grid.</a:t>
            </a:r>
          </a:p>
          <a:p>
            <a:pPr marL="285750" indent="-28575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enable grid lines navigate to the view tab in the ribbon and check the ‘Guides box’. 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B96A07-7664-0E60-42B8-B7B3DFB85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3178175"/>
            <a:ext cx="3613150" cy="54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7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657D9-7052-2FA5-AD03-ACD2EBF15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23197-328E-3FA2-9ED1-DB83C9A45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18" y="598395"/>
            <a:ext cx="4436269" cy="757966"/>
          </a:xfrm>
        </p:spPr>
        <p:txBody>
          <a:bodyPr/>
          <a:lstStyle/>
          <a:p>
            <a:r>
              <a:rPr lang="en-AU" b="1" dirty="0">
                <a:latin typeface="Apercu Arabic Pro" panose="020B0503050601040103"/>
              </a:rPr>
              <a:t>Tips on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A3F1E-D494-EE59-7BA1-9427B15FE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17" y="1443569"/>
            <a:ext cx="4436269" cy="5506321"/>
          </a:xfrm>
        </p:spPr>
        <p:txBody>
          <a:bodyPr/>
          <a:lstStyle/>
          <a:p>
            <a:pPr marL="285750" indent="-285750"/>
            <a:r>
              <a:rPr lang="en-AU" sz="1600" dirty="0"/>
              <a:t>Choose one font and stick to it. Using a range of different fonts will make your poster difficult to read. </a:t>
            </a:r>
          </a:p>
          <a:p>
            <a:pPr marL="0" indent="0">
              <a:buNone/>
            </a:pPr>
            <a:endParaRPr lang="en-AU" sz="1600" dirty="0"/>
          </a:p>
          <a:p>
            <a:pPr marL="285750" indent="-285750"/>
            <a:r>
              <a:rPr lang="en-AU" sz="1600" dirty="0"/>
              <a:t>Choose a font that’s easy to read. </a:t>
            </a:r>
          </a:p>
          <a:p>
            <a:pPr marL="285750" indent="-285750"/>
            <a:endParaRPr lang="en-AU" sz="1600" dirty="0"/>
          </a:p>
          <a:p>
            <a:pPr marL="285750" indent="-285750"/>
            <a:r>
              <a:rPr lang="en-AU" sz="1600" dirty="0"/>
              <a:t>Use underlining and italics sparingly. </a:t>
            </a:r>
          </a:p>
          <a:p>
            <a:pPr marL="285750" indent="-285750"/>
            <a:endParaRPr lang="en-AU" sz="1600" dirty="0"/>
          </a:p>
          <a:p>
            <a:pPr marL="285750" indent="-285750"/>
            <a:r>
              <a:rPr lang="en-AU" sz="1600" dirty="0"/>
              <a:t>Light coloured text on a dark background will be easier to read on a monitor.</a:t>
            </a:r>
          </a:p>
          <a:p>
            <a:pPr marL="285750" indent="-285750"/>
            <a:endParaRPr lang="en-AU" sz="1600" dirty="0"/>
          </a:p>
          <a:p>
            <a:pPr marL="285750" indent="-285750"/>
            <a:r>
              <a:rPr lang="en-AU" sz="1600" dirty="0"/>
              <a:t>Remember that people reading your poster will be standing some way back from it or viewing it on a small screen. Once you’ve built yours, stand back from the screen to see how it reads from a distance.</a:t>
            </a:r>
            <a:br>
              <a:rPr lang="en-AU" sz="1600" dirty="0"/>
            </a:br>
            <a:endParaRPr lang="en-AU" sz="1600" dirty="0"/>
          </a:p>
        </p:txBody>
      </p:sp>
      <p:pic>
        <p:nvPicPr>
          <p:cNvPr id="8" name="7WDwrf0SdrqJOUWnYRSTCaepo_JhImHoyCl_XHrhhJdsI5q13HO3OcRQydIiCqx_w6hBb2BkK6MG-BUXX0Q7IKFtZUbNHlf4ndC2AdaFfQtH4Rg-bZ5WdUAreqywx5pAoDR34DR2uNBQ7o4GzIY.png" descr="7WDwrf0SdrqJOUWnYRSTCaepo_JhImHoyCl_XHrhhJdsI5q13HO3OcRQydIiCqx_w6hBb2BkK6MG-BUXX0Q7IKFtZUbNHlf4ndC2AdaFfQtH4Rg-bZ5WdUAreqywx5pAoDR34DR2uNBQ7o4GzIY.png">
            <a:extLst>
              <a:ext uri="{FF2B5EF4-FFF2-40B4-BE49-F238E27FC236}">
                <a16:creationId xmlns:a16="http://schemas.microsoft.com/office/drawing/2014/main" id="{CA49A39C-E3F5-D296-E275-009F7910C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3" y="6613963"/>
            <a:ext cx="2428987" cy="81041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3E09FF1A-89AC-A3C3-E675-9CD41E8D52EF}"/>
              </a:ext>
            </a:extLst>
          </p:cNvPr>
          <p:cNvSpPr/>
          <p:nvPr/>
        </p:nvSpPr>
        <p:spPr>
          <a:xfrm>
            <a:off x="2631963" y="6613963"/>
            <a:ext cx="2428987" cy="81041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0" name="This is almost impossible to read">
            <a:extLst>
              <a:ext uri="{FF2B5EF4-FFF2-40B4-BE49-F238E27FC236}">
                <a16:creationId xmlns:a16="http://schemas.microsoft.com/office/drawing/2014/main" id="{BBDD0C40-1EE7-C903-C2FA-087A02875E82}"/>
              </a:ext>
            </a:extLst>
          </p:cNvPr>
          <p:cNvSpPr txBox="1"/>
          <p:nvPr/>
        </p:nvSpPr>
        <p:spPr>
          <a:xfrm>
            <a:off x="285502" y="6720719"/>
            <a:ext cx="2041909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3500" b="0">
                <a:latin typeface="Sofia Pro Regular"/>
                <a:ea typeface="Sofia Pro Regular"/>
                <a:cs typeface="Sofia Pro Regular"/>
                <a:sym typeface="Sofia Pro Regular"/>
              </a:defRPr>
            </a:lvl1pPr>
          </a:lstStyle>
          <a:p>
            <a:r>
              <a:rPr sz="1750"/>
              <a:t>This is impossible to read</a:t>
            </a:r>
          </a:p>
        </p:txBody>
      </p:sp>
      <p:sp>
        <p:nvSpPr>
          <p:cNvPr id="11" name="This is almost impossible to miss">
            <a:extLst>
              <a:ext uri="{FF2B5EF4-FFF2-40B4-BE49-F238E27FC236}">
                <a16:creationId xmlns:a16="http://schemas.microsoft.com/office/drawing/2014/main" id="{696A7B9D-EBDF-5106-F0D1-A8A6300DB0D2}"/>
              </a:ext>
            </a:extLst>
          </p:cNvPr>
          <p:cNvSpPr txBox="1"/>
          <p:nvPr/>
        </p:nvSpPr>
        <p:spPr>
          <a:xfrm>
            <a:off x="2881748" y="6720719"/>
            <a:ext cx="2041909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3500" b="0">
                <a:solidFill>
                  <a:srgbClr val="FFFFFF"/>
                </a:solidFill>
                <a:latin typeface="Sofia Pro Regular"/>
                <a:ea typeface="Sofia Pro Regular"/>
                <a:cs typeface="Sofia Pro Regular"/>
                <a:sym typeface="Sofia Pro Regular"/>
              </a:defRPr>
            </a:lvl1pPr>
          </a:lstStyle>
          <a:p>
            <a:r>
              <a:rPr sz="1750"/>
              <a:t>This is impossible to miss</a:t>
            </a:r>
          </a:p>
        </p:txBody>
      </p:sp>
      <p:sp>
        <p:nvSpPr>
          <p:cNvPr id="12" name="This is harder to read than the adjacent example.">
            <a:extLst>
              <a:ext uri="{FF2B5EF4-FFF2-40B4-BE49-F238E27FC236}">
                <a16:creationId xmlns:a16="http://schemas.microsoft.com/office/drawing/2014/main" id="{773A05EC-B947-8036-D243-FFCD25AA651E}"/>
              </a:ext>
            </a:extLst>
          </p:cNvPr>
          <p:cNvSpPr txBox="1"/>
          <p:nvPr/>
        </p:nvSpPr>
        <p:spPr>
          <a:xfrm>
            <a:off x="91963" y="6042155"/>
            <a:ext cx="2183046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228600">
              <a:defRPr sz="3500" b="0">
                <a:latin typeface="Sofia Pro Regular"/>
                <a:ea typeface="Sofia Pro Regular"/>
                <a:cs typeface="Sofia Pro Regular"/>
                <a:sym typeface="Sofia Pro Regular"/>
              </a:defRPr>
            </a:pPr>
            <a:r>
              <a:rPr sz="1200" dirty="0">
                <a:latin typeface="+mj-lt"/>
                <a:ea typeface="Helvetica Neue" panose="02000503000000020004" pitchFamily="2" charset="0"/>
                <a:cs typeface="Helvetica Neue" panose="02000503000000020004" pitchFamily="2" charset="0"/>
                <a:sym typeface="Sofia Pro Semi Bold"/>
              </a:rPr>
              <a:t>This</a:t>
            </a:r>
            <a:r>
              <a:rPr sz="1200" dirty="0"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 is </a:t>
            </a:r>
            <a:r>
              <a:rPr sz="1200" dirty="0">
                <a:latin typeface="+mj-lt"/>
                <a:ea typeface="Helvetica Neue" panose="02000503000000020004" pitchFamily="2" charset="0"/>
                <a:cs typeface="Helvetica Neue" panose="02000503000000020004" pitchFamily="2" charset="0"/>
                <a:sym typeface="Sofia Pro Semi Bold"/>
              </a:rPr>
              <a:t>harder</a:t>
            </a:r>
            <a:r>
              <a:rPr sz="1200" dirty="0"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 to read than the adjacent </a:t>
            </a:r>
            <a:r>
              <a:rPr sz="1200" dirty="0">
                <a:latin typeface="+mj-lt"/>
                <a:ea typeface="Helvetica Neue" panose="02000503000000020004" pitchFamily="2" charset="0"/>
                <a:cs typeface="Helvetica Neue" panose="02000503000000020004" pitchFamily="2" charset="0"/>
                <a:sym typeface="Sofia Pro Semi Bold"/>
              </a:rPr>
              <a:t>example</a:t>
            </a:r>
            <a:r>
              <a:rPr sz="1200" dirty="0"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</a:p>
        </p:txBody>
      </p:sp>
      <p:sp>
        <p:nvSpPr>
          <p:cNvPr id="13" name="This is easier to read than the adjacent example.">
            <a:extLst>
              <a:ext uri="{FF2B5EF4-FFF2-40B4-BE49-F238E27FC236}">
                <a16:creationId xmlns:a16="http://schemas.microsoft.com/office/drawing/2014/main" id="{9442A130-7986-081A-B810-C4C68CC0638C}"/>
              </a:ext>
            </a:extLst>
          </p:cNvPr>
          <p:cNvSpPr txBox="1"/>
          <p:nvPr/>
        </p:nvSpPr>
        <p:spPr>
          <a:xfrm>
            <a:off x="2631963" y="6036399"/>
            <a:ext cx="2183045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defPPr>
              <a:defRPr lang="en-US"/>
            </a:defPPr>
            <a:lvl1pPr defTabSz="228600">
              <a:defRPr sz="1200" b="0"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t>This is easier to read than the adjacent example. </a:t>
            </a:r>
          </a:p>
        </p:txBody>
      </p:sp>
    </p:spTree>
    <p:extLst>
      <p:ext uri="{BB962C8B-B14F-4D97-AF65-F5344CB8AC3E}">
        <p14:creationId xmlns:p14="http://schemas.microsoft.com/office/powerpoint/2010/main" val="216132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448E0B-D386-AC95-4CC0-F208412B5B77}"/>
              </a:ext>
            </a:extLst>
          </p:cNvPr>
          <p:cNvSpPr txBox="1"/>
          <p:nvPr/>
        </p:nvSpPr>
        <p:spPr>
          <a:xfrm>
            <a:off x="488950" y="4183047"/>
            <a:ext cx="4165600" cy="77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lnSpc>
                <a:spcPct val="90000"/>
              </a:lnSpc>
              <a:spcBef>
                <a:spcPct val="0"/>
              </a:spcBef>
            </a:pPr>
            <a:r>
              <a:rPr lang="en-AU" sz="2475" b="1" dirty="0">
                <a:latin typeface="Apercu Arabic Pro" panose="020B0503050601040103"/>
                <a:ea typeface="+mj-ea"/>
                <a:cs typeface="+mj-cs"/>
              </a:rPr>
              <a:t>Refer to the ePoster template for </a:t>
            </a:r>
            <a:r>
              <a:rPr lang="en-AU" sz="2475" b="1">
                <a:latin typeface="Apercu Arabic Pro" panose="020B0503050601040103"/>
                <a:ea typeface="+mj-ea"/>
                <a:cs typeface="+mj-cs"/>
              </a:rPr>
              <a:t>an example</a:t>
            </a:r>
            <a:endParaRPr lang="en-AU" sz="2475" b="1" dirty="0">
              <a:latin typeface="Apercu Arabic Pro" panose="020B0503050601040103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01163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1917829CD6BF4995D2A77A983B60BE" ma:contentTypeVersion="23" ma:contentTypeDescription="Create a new document." ma:contentTypeScope="" ma:versionID="4be45ebef4e52650b807dca07396a5f7">
  <xsd:schema xmlns:xsd="http://www.w3.org/2001/XMLSchema" xmlns:xs="http://www.w3.org/2001/XMLSchema" xmlns:p="http://schemas.microsoft.com/office/2006/metadata/properties" xmlns:ns2="33c41b54-ba4b-4683-ac9c-439d2bf0afe1" xmlns:ns3="dfaeca37-eeda-4c6e-89f8-155f724b42df" targetNamespace="http://schemas.microsoft.com/office/2006/metadata/properties" ma:root="true" ma:fieldsID="3acde430934658986bbccd44f1242ca9" ns2:_="" ns3:_="">
    <xsd:import namespace="33c41b54-ba4b-4683-ac9c-439d2bf0afe1"/>
    <xsd:import namespace="dfaeca37-eeda-4c6e-89f8-155f724b42df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41b54-ba4b-4683-ac9c-439d2bf0afe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Tags" ma:readOnly="false" ma:fieldId="{23f27201-bee3-471e-b2e7-b64fd8b7ca38}" ma:taxonomyMulti="true" ma:sspId="fd19fb23-f165-471e-92f0-33eaa75da91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e69759a0-fd9b-4f7b-afd1-ae62593f232d}" ma:internalName="TaxCatchAll" ma:showField="CatchAllData" ma:web="33c41b54-ba4b-4683-ac9c-439d2bf0a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aeca37-eeda-4c6e-89f8-155f724b42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d19fb23-f165-471e-92f0-33eaa75da9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aeca37-eeda-4c6e-89f8-155f724b42df">
      <Terms xmlns="http://schemas.microsoft.com/office/infopath/2007/PartnerControls"/>
    </lcf76f155ced4ddcb4097134ff3c332f>
    <TaxCatchAll xmlns="33c41b54-ba4b-4683-ac9c-439d2bf0afe1" xsi:nil="true"/>
    <TaxKeywordTaxHTField xmlns="33c41b54-ba4b-4683-ac9c-439d2bf0afe1">
      <Terms xmlns="http://schemas.microsoft.com/office/infopath/2007/PartnerControls"/>
    </TaxKeywordTaxHTFiel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CB4B61-05A0-433F-B116-63CA8EF00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c41b54-ba4b-4683-ac9c-439d2bf0afe1"/>
    <ds:schemaRef ds:uri="dfaeca37-eeda-4c6e-89f8-155f724b42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C89228-AB2D-4AA6-8F47-BC1E0C21104C}">
  <ds:schemaRefs>
    <ds:schemaRef ds:uri="http://schemas.microsoft.com/office/2006/metadata/properties"/>
    <ds:schemaRef ds:uri="http://schemas.microsoft.com/office/infopath/2007/PartnerControls"/>
    <ds:schemaRef ds:uri="dfaeca37-eeda-4c6e-89f8-155f724b42df"/>
    <ds:schemaRef ds:uri="33c41b54-ba4b-4683-ac9c-439d2bf0afe1"/>
  </ds:schemaRefs>
</ds:datastoreItem>
</file>

<file path=customXml/itemProps3.xml><?xml version="1.0" encoding="utf-8"?>
<ds:datastoreItem xmlns:ds="http://schemas.openxmlformats.org/officeDocument/2006/customXml" ds:itemID="{AE90DC65-CE46-42F1-8B66-98A21483BC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2126</TotalTime>
  <Words>445</Words>
  <Application>Microsoft Office PowerPoint</Application>
  <PresentationFormat>On-screen Show (16:9)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Apercu Arabic Pro</vt:lpstr>
      <vt:lpstr>Arial</vt:lpstr>
      <vt:lpstr>Calibri</vt:lpstr>
      <vt:lpstr>Calibri Light</vt:lpstr>
      <vt:lpstr>Office Theme</vt:lpstr>
      <vt:lpstr>ePoster guidelines</vt:lpstr>
      <vt:lpstr>The rules</vt:lpstr>
      <vt:lpstr>An effective poster is…</vt:lpstr>
      <vt:lpstr>Start by designing your layout</vt:lpstr>
      <vt:lpstr>Layout design</vt:lpstr>
      <vt:lpstr>Tips on design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Majella Coco</cp:lastModifiedBy>
  <cp:revision>49</cp:revision>
  <dcterms:created xsi:type="dcterms:W3CDTF">2022-03-14T12:46:05Z</dcterms:created>
  <dcterms:modified xsi:type="dcterms:W3CDTF">2026-03-24T22:44:44Z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0x010100E81917829CD6BF4995D2A77A983B60BE</vt:lpwstr>
  </property>
  <property fmtid="{D5CDD505-2E9C-101B-9397-08002B2CF9AE}" pid="3" name="TaxKeyword">
    <vt:lpwstr/>
  </property>
  <property fmtid="{D5CDD505-2E9C-101B-9397-08002B2CF9AE}" pid="4" name="MediaServiceImageTags">
    <vt:lpwstr/>
  </property>
  <property fmtid="{D5CDD505-2E9C-101B-9397-08002B2CF9AE}" pid="5" name="MSIP_Label_84d18e89-5e8a-4ca2-bd48-6453468d8b8c_Enabled">
    <vt:lpwstr>true</vt:lpwstr>
  </property>
  <property fmtid="{D5CDD505-2E9C-101B-9397-08002B2CF9AE}" pid="6" name="MSIP_Label_84d18e89-5e8a-4ca2-bd48-6453468d8b8c_SetDate">
    <vt:lpwstr>2026-01-16T03:50:45Z</vt:lpwstr>
  </property>
  <property fmtid="{D5CDD505-2E9C-101B-9397-08002B2CF9AE}" pid="7" name="MSIP_Label_84d18e89-5e8a-4ca2-bd48-6453468d8b8c_Method">
    <vt:lpwstr>Standard</vt:lpwstr>
  </property>
  <property fmtid="{D5CDD505-2E9C-101B-9397-08002B2CF9AE}" pid="8" name="MSIP_Label_84d18e89-5e8a-4ca2-bd48-6453468d8b8c_Name">
    <vt:lpwstr>OFFICIAL</vt:lpwstr>
  </property>
  <property fmtid="{D5CDD505-2E9C-101B-9397-08002B2CF9AE}" pid="9" name="MSIP_Label_84d18e89-5e8a-4ca2-bd48-6453468d8b8c_SiteId">
    <vt:lpwstr>686372ff-30d4-4fe7-ae86-2cba12b991df</vt:lpwstr>
  </property>
  <property fmtid="{D5CDD505-2E9C-101B-9397-08002B2CF9AE}" pid="10" name="MSIP_Label_84d18e89-5e8a-4ca2-bd48-6453468d8b8c_ActionId">
    <vt:lpwstr>06ba2020-04b5-4d6e-bd5c-121642128f58</vt:lpwstr>
  </property>
  <property fmtid="{D5CDD505-2E9C-101B-9397-08002B2CF9AE}" pid="11" name="MSIP_Label_84d18e89-5e8a-4ca2-bd48-6453468d8b8c_ContentBits">
    <vt:lpwstr>0</vt:lpwstr>
  </property>
  <property fmtid="{D5CDD505-2E9C-101B-9397-08002B2CF9AE}" pid="12" name="MSIP_Label_84d18e89-5e8a-4ca2-bd48-6453468d8b8c_Tag">
    <vt:lpwstr>10, 3, 0, 1</vt:lpwstr>
  </property>
</Properties>
</file>